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 Slab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Helvetica Neue Light"/>
      <p:regular r:id="rId39"/>
      <p:bold r:id="rId40"/>
      <p:italic r:id="rId41"/>
      <p:boldItalic r:id="rId42"/>
    </p:embeddedFont>
    <p:embeddedFont>
      <p:font typeface="Roboto Mon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7" roundtripDataSignature="AMtx7mjBbLuZKo/IqwH4yn+yVugGoVOY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.fntdata"/><Relationship Id="rId20" Type="http://schemas.openxmlformats.org/officeDocument/2006/relationships/slide" Target="slides/slide14.xml"/><Relationship Id="rId42" Type="http://schemas.openxmlformats.org/officeDocument/2006/relationships/font" Target="fonts/HelveticaNeueLight-boldItalic.fntdata"/><Relationship Id="rId41" Type="http://schemas.openxmlformats.org/officeDocument/2006/relationships/font" Target="fonts/HelveticaNeueLight-italic.fntdata"/><Relationship Id="rId22" Type="http://schemas.openxmlformats.org/officeDocument/2006/relationships/font" Target="fonts/RobotoSlab-bold.fntdata"/><Relationship Id="rId44" Type="http://schemas.openxmlformats.org/officeDocument/2006/relationships/font" Target="fonts/RobotoMono-bold.fntdata"/><Relationship Id="rId21" Type="http://schemas.openxmlformats.org/officeDocument/2006/relationships/font" Target="fonts/RobotoSlab-regular.fntdata"/><Relationship Id="rId43" Type="http://schemas.openxmlformats.org/officeDocument/2006/relationships/font" Target="fonts/RobotoMono-regular.fntdata"/><Relationship Id="rId24" Type="http://schemas.openxmlformats.org/officeDocument/2006/relationships/font" Target="fonts/Roboto-bold.fntdata"/><Relationship Id="rId46" Type="http://schemas.openxmlformats.org/officeDocument/2006/relationships/font" Target="fonts/RobotoMono-boldItalic.fntdata"/><Relationship Id="rId23" Type="http://schemas.openxmlformats.org/officeDocument/2006/relationships/font" Target="fonts/Roboto-regular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47" Type="http://customschemas.google.com/relationships/presentationmetadata" Target="meta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90cdbe183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c90cdbe183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90cdbe183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c90cdbe183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c90cdbe183_0_2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gc90cdbe183_0_2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90cdbe183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1" name="Google Shape;371;gc90cdbe183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90cdbe183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c90cdbe183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90cdbe183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gc90cdbe183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90cdbe183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c90cdbe183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90cdbe183_0_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c90cdbe183_0_1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bc775e044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dbc775e04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bc775e04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gdbc775e04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90cdbe183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c90cdbe183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c90cdbe18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c90cdbe18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3" name="Google Shape;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6" name="Google Shape;66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67" name="Google Shape;67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8" name="Google Shape;6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9" name="Google Shape;6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" name="Google Shape;87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3">
  <p:cSld name="TITLE_4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c90cdbe183_0_6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6" name="Google Shape;16;gc90cdbe183_0_6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7" name="Google Shape;17;gc90cdbe183_0_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2" name="Google Shape;9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93" name="Google Shape;9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5" name="Google Shape;95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9" name="Google Shape;99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00" name="Google Shape;100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0" name="Google Shape;11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1" name="Google Shape;11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5" name="Google Shape;11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0" name="Google Shape;12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1" name="Google Shape;12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5" name="Google Shape;1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0" name="Google Shape;13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35" name="Google Shape;13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" name="Google Shape;1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0" name="Google Shape;14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4" name="Google Shape;14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6" name="Google Shape;14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7" name="Google Shape;14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4">
  <p:cSld name="TITLE_5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c90cdbe183_0_12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0" name="Google Shape;20;gc90cdbe183_0_12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1" name="Google Shape;21;gc90cdbe183_0_12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9" name="Google Shape;14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2" name="Google Shape;152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8" name="Google Shape;15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66" name="Google Shape;1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7" name="Google Shape;16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9" name="Google Shape;16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70" name="Google Shape;17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3" name="Google Shape;173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6" name="Google Shape;1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8" name="Google Shape;19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8" name="Google Shape;208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9" name="Google Shape;209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5">
  <p:cSld name="TITLE_6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c90cdbe183_0_23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7" name="Google Shape;27;gc90cdbe183_0_239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28" name="Google Shape;28;gc90cdbe183_0_23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9" name="Google Shape;22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0" name="Google Shape;23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32" name="Google Shape;23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6">
  <p:cSld name="TITLE_7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c90cdbe183_0_33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1" name="Google Shape;31;gc90cdbe183_0_33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2" name="Google Shape;32;gc90cdbe183_0_33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c8f80b0d32_0_10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5" name="Google Shape;35;gc8f80b0d32_0_10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36" name="Google Shape;36;gc8f80b0d32_0_10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2">
  <p:cSld name="TITLE_3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c8f80b0d32_0_191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9" name="Google Shape;39;gc8f80b0d32_0_191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40" name="Google Shape;40;gc8f80b0d32_0_19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hyperlink" Target="https://pandas.pydata.org/docs/index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"/>
          <p:cNvSpPr txBox="1"/>
          <p:nvPr>
            <p:ph idx="2" type="title"/>
          </p:nvPr>
        </p:nvSpPr>
        <p:spPr>
          <a:xfrm>
            <a:off x="1935325" y="3325975"/>
            <a:ext cx="7013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Pandas library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0" name="Google Shape;240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1" name="Google Shape;24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4050" y="2562394"/>
            <a:ext cx="33623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6" name="Google Shape;336;gc90cdbe183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37" name="Google Shape;337;gc90cdbe183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c90cdbe183_0_178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 library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gc90cdbe183_0_178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40" name="Google Shape;340;gc90cdbe183_0_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gc90cdbe183_0_178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Reading csv files with Pandas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c90cdbe183_0_178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we can read a "csv" file? 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this end, Pandas library has the method: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read_csv()</a:t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pd.read_csv(“file_name”)</a:t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the file is a “txt” you need to provide an the additional keyword: “sep” specifying the field separator</a:t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9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pandas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9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pd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9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numpy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as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900" u="none" cap="none" strike="noStrike">
                <a:solidFill>
                  <a:srgbClr val="555555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np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Reading data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file1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read_csv(</a:t>
            </a:r>
            <a:r>
              <a:rPr b="0" i="0" lang="en" sz="9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'file1.csv'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file1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head()</a:t>
            </a:r>
            <a:endParaRPr b="0" i="0" sz="9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file2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read_csv(</a:t>
            </a:r>
            <a:r>
              <a:rPr b="0" i="0" lang="en" sz="9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'file2.txt'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sep </a:t>
            </a:r>
            <a:r>
              <a:rPr b="1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0" i="0" lang="en" sz="9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'\t'</a:t>
            </a:r>
            <a:r>
              <a:rPr b="0" i="0" lang="en" sz="9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  </a:t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47" name="Google Shape;347;gc90cdbe183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8" name="Google Shape;348;gc90cdbe183_0_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49" name="Google Shape;349;gc90cdbe183_0_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c90cdbe183_0_243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 library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" name="Google Shape;351;gc90cdbe183_0_24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52" name="Google Shape;352;gc90cdbe183_0_2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c90cdbe183_0_24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Reading Excel files with Pandas!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c90cdbe183_0_243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can read Excel files in Pandas!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we can read Excel files? Using the method: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read_excel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()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If it doesn’t work type on a “code” cell and try again: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3716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!pip install xlrd</a:t>
            </a:r>
            <a:endParaRPr b="1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59" name="Google Shape;359;gc90cdbe183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0" name="Google Shape;360;gc90cdbe183_0_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61" name="Google Shape;361;gc90cdbe183_0_2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c90cdbe183_0_255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 library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3" name="Google Shape;363;gc90cdbe183_0_255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64" name="Google Shape;364;gc90cdbe183_0_2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c90cdbe183_0_255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 blending with Pandas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c90cdbe183_0_255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concatenate the content of two or more files you can use the method: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concat()</a:t>
            </a: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c90cdbe183_0_255"/>
          <p:cNvSpPr txBox="1"/>
          <p:nvPr/>
        </p:nvSpPr>
        <p:spPr>
          <a:xfrm>
            <a:off x="5048250" y="1321575"/>
            <a:ext cx="37506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# Data blending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column_names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file1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columns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DataFrame(columns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column_names)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pd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concat([data,file1, file2], axis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009999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shape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68" name="Google Shape;368;gc90cdbe183_0_2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6136" y="2760150"/>
            <a:ext cx="4167386" cy="223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73" name="Google Shape;373;gc90cdbe183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74" name="Google Shape;374;gc90cdbe183_0_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75" name="Google Shape;375;gc90cdbe183_0_2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c90cdbe183_0_269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 library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7" name="Google Shape;377;gc90cdbe183_0_26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78" name="Google Shape;378;gc90cdbe183_0_2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c90cdbe183_0_26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Dataframe columns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c90cdbe183_0_269"/>
          <p:cNvSpPr txBox="1"/>
          <p:nvPr/>
        </p:nvSpPr>
        <p:spPr>
          <a:xfrm>
            <a:off x="4553875" y="606125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know the column names of a dataframe using: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df.columns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rename the columns you can apply the method: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rename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 to your dataframe (df).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rename</a:t>
            </a: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(columns=dict) method needs a dictionary where: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“keys” are the current column names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“Values” are the new column names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999988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# renaming columns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76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df 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 df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rename(columns</a:t>
            </a:r>
            <a:r>
              <a:rPr b="1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{ 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'controln'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'id'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'hv1'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'median_home_val'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'ic1'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0" i="0" lang="en" sz="1100" u="none" cap="none" strike="noStrike">
                <a:solidFill>
                  <a:srgbClr val="BB8844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'median_household_income'</a:t>
            </a:r>
            <a:r>
              <a:rPr b="0" i="0" lang="en" sz="1100" u="none" cap="none" strike="noStrike">
                <a:solidFill>
                  <a:srgbClr val="172B4D"/>
                </a:solidFill>
                <a:highlight>
                  <a:srgbClr val="F4F5F7"/>
                </a:highlight>
                <a:latin typeface="Roboto Mono"/>
                <a:ea typeface="Roboto Mono"/>
                <a:cs typeface="Roboto Mono"/>
                <a:sym typeface="Roboto Mono"/>
              </a:rPr>
              <a:t>})</a:t>
            </a:r>
            <a:endParaRPr b="0" i="0" sz="1100" u="none" cap="none" strike="noStrike">
              <a:solidFill>
                <a:srgbClr val="172B4D"/>
              </a:solidFill>
              <a:highlight>
                <a:srgbClr val="F4F5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6" name="Google Shape;246;gc90cdbe18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7" name="Google Shape;247;gc90cdbe183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8" name="Google Shape;248;gc90cdbe183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c90cdbe183_0_1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 library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gc90cdbe183_0_1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51" name="Google Shape;251;gc90cdbe183_0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c90cdbe183_0_1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Pandas library. Why?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c90cdbe183_0_1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Standard python variables, doesn't include the possibility to load tables of data.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Pandas library was developed to solve this problem. This library includes a new type of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object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called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dataframe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or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"df"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(another convention of the coding community).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Moreover, the Pandas library comes with several </a:t>
            </a:r>
            <a:r>
              <a:rPr b="1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to deal with this new type of variable.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702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Helvetica Neue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To use the pandas library use: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rPr b="1" i="0" lang="en" sz="155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import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pandas </a:t>
            </a:r>
            <a:r>
              <a:rPr b="1" i="0" lang="en" sz="1550" u="none" cap="none" strike="noStrike">
                <a:solidFill>
                  <a:srgbClr val="6AA84F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</a:t>
            </a: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pd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58" name="Google Shape;258;gc90cdbe183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59" name="Google Shape;259;gc90cdbe183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60" name="Google Shape;260;gc90cdbe183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c90cdbe183_0_67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 library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gc90cdbe183_0_67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63" name="Google Shape;263;gc90cdbe183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c90cdbe183_0_67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Checking our Pandas version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c90cdbe183_0_67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3337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Pandas API can have changes from version to version. 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Therefore, is of the utmost importance to check out which version we have installed in our computer. 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Moreover, we need to access the right version of the documentation.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50" u="sng" cap="none" strike="noStrike">
                <a:solidFill>
                  <a:srgbClr val="296EAA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Pandas official documentation</a:t>
            </a:r>
            <a:endParaRPr b="0" i="0" sz="1750" u="sng" cap="none" strike="noStrike">
              <a:solidFill>
                <a:srgbClr val="296EA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check out your Pandas library: 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pd.__version__</a:t>
            </a:r>
            <a:endParaRPr b="1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0" name="Google Shape;270;gc90cdbe183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1" name="Google Shape;271;gc90cdbe183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2" name="Google Shape;272;gc90cdbe183_0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gc90cdbe183_0_133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 library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" name="Google Shape;274;gc90cdbe183_0_133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75" name="Google Shape;275;gc90cdbe183_0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c90cdbe183_0_133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 Structures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c90cdbe183_0_133"/>
          <p:cNvSpPr txBox="1"/>
          <p:nvPr/>
        </p:nvSpPr>
        <p:spPr>
          <a:xfrm>
            <a:off x="4572000" y="488550"/>
            <a:ext cx="40734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3337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Arial"/>
              <a:buChar char="●"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primary data structures in Pandas are </a:t>
            </a:r>
            <a:r>
              <a:rPr b="1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Series</a:t>
            </a: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DataFrames</a:t>
            </a:r>
            <a:endParaRPr b="1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a = pd.Series(np.random.random(10))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print(a)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colnames = ['Column1','Column2','Column3','Column4','Column5']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df = pd.DataFrame(np.random.random((10,5)), columns=colnames)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6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df.head(5)</a:t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2" name="Google Shape;282;gc90cdbe183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3" name="Google Shape;283;gc90cdbe183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4" name="Google Shape;284;gc90cdbe183_0_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c90cdbe183_0_146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 library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gc90cdbe183_0_146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87" name="Google Shape;287;gc90cdbe183_0_1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c90cdbe183_0_146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Casting data structures to df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c90cdbe183_0_146"/>
          <p:cNvSpPr txBox="1"/>
          <p:nvPr/>
        </p:nvSpPr>
        <p:spPr>
          <a:xfrm>
            <a:off x="4139600" y="488550"/>
            <a:ext cx="48459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lst = [208500, 181500, 223500, 140000, 250000, 143000, 307000, 200000, 129900, 118000]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price_df = pd.DataFrame(lst, columns=['SalePrice'])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colnames = ['LotSize','Neighborhood','YearBuilt','Quality','SalePrice']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pd.DataFrame(lst_lst, columns=colnames)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house_dict = { ‘price’: [100000, 250000, 15000], ‘bedrooms’: [1,3,2] }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house_df = pd.DataFrame(house_dict)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4" name="Google Shape;294;gdbc775e044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5" name="Google Shape;295;gdbc775e044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6" name="Google Shape;296;gdbc775e044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dbc775e044_0_12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 library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8" name="Google Shape;298;gdbc775e044_0_12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299" name="Google Shape;299;gdbc775e044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dbc775e044_0_12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Accessing Series elements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dbc775e044_0_12"/>
          <p:cNvSpPr txBox="1"/>
          <p:nvPr/>
        </p:nvSpPr>
        <p:spPr>
          <a:xfrm>
            <a:off x="4139600" y="488550"/>
            <a:ext cx="48459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2702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retrieve the elements stored in a list, you can simply print the Series.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Arial"/>
              <a:buChar char="●"/>
            </a:pPr>
            <a:r>
              <a:rPr b="0" i="0" lang="en" sz="15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Series are equivalent to dictionaries, you can obtain particular elements by keys (these keys can be numbers or strings).</a:t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06" name="Google Shape;306;gdbc775e04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7" name="Google Shape;307;gdbc775e04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8" name="Google Shape;308;gdbc775e04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dbc775e044_0_0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 library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gdbc775e044_0_0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11" name="Google Shape;311;gdbc775e04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dbc775e044_0_0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Slicing dataframes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dbc775e044_0_0"/>
          <p:cNvSpPr txBox="1"/>
          <p:nvPr/>
        </p:nvSpPr>
        <p:spPr>
          <a:xfrm>
            <a:off x="4139600" y="181100"/>
            <a:ext cx="48459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31432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●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column names of a dataframe can be obtained using: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list ( df.columns )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●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Elements of a dataframe can be accessed in several ways: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●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Accessing by column name: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○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df[ [‘Columname’] ]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■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returns a dataframe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○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df[ ‘Columname’ ]</a:t>
            </a:r>
            <a:endParaRPr b="0" i="0" sz="1350" u="none" cap="none" strike="noStrike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■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returns a Series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○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df[ [‘Col1,’Col2’,’Col3’,’Col4’] ]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●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implicit index ( every column has an implicit index like a list, while rows have explicit index )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○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df.iloc[0:5,:]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●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explicit name: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432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○"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df.loc[:,[‘Col1’,’Col2’,’Col3’]]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18" name="Google Shape;318;gc90cdbe183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19" name="Google Shape;319;gc90cdbe183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0" name="Google Shape;320;gc90cdbe183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431" y="488547"/>
            <a:ext cx="2555049" cy="28496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c90cdbe183_0_159"/>
          <p:cNvSpPr txBox="1"/>
          <p:nvPr/>
        </p:nvSpPr>
        <p:spPr>
          <a:xfrm>
            <a:off x="444294" y="473869"/>
            <a:ext cx="24714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Pandas library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gc90cdbe183_0_159"/>
          <p:cNvCxnSpPr/>
          <p:nvPr/>
        </p:nvCxnSpPr>
        <p:spPr>
          <a:xfrm rot="10800000">
            <a:off x="3871913" y="-29520"/>
            <a:ext cx="0" cy="5202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descr="Image" id="323" name="Google Shape;323;gc90cdbe183_0_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7619" y="2300288"/>
            <a:ext cx="128588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c90cdbe183_0_159"/>
          <p:cNvSpPr txBox="1"/>
          <p:nvPr/>
        </p:nvSpPr>
        <p:spPr>
          <a:xfrm>
            <a:off x="866370" y="2016919"/>
            <a:ext cx="24846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Some math functions</a:t>
            </a:r>
            <a:endParaRPr b="1" i="0" sz="230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C3F5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c90cdbe183_0_159"/>
          <p:cNvSpPr txBox="1"/>
          <p:nvPr/>
        </p:nvSpPr>
        <p:spPr>
          <a:xfrm>
            <a:off x="4139600" y="488550"/>
            <a:ext cx="48459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Sum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df[‘Column‘].sum()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&gt;&gt;&gt;np.sum(</a:t>
            </a:r>
            <a:r>
              <a:rPr b="0" i="0" lang="en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df[‘Column‘]) ( the same with numpy )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Mean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df[‘Column‘].mean()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&gt;&gt;&gt;np.mean(df[‘Column‘]) ( the same with numpy )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# Max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&gt;&gt;&gt; df[‘Column‘].max()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5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&gt;&gt;&gt;np.max(df[‘Column‘]) ( the same with numpy )</a:t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5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90cdbe183_0_1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Importing / exporting data:</a:t>
            </a:r>
            <a:endParaRPr/>
          </a:p>
        </p:txBody>
      </p:sp>
      <p:pic>
        <p:nvPicPr>
          <p:cNvPr id="331" name="Google Shape;331;gc90cdbe183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27325"/>
            <a:ext cx="8839203" cy="261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